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311" r:id="rId3"/>
    <p:sldId id="312" r:id="rId4"/>
    <p:sldId id="320" r:id="rId5"/>
    <p:sldId id="321" r:id="rId6"/>
    <p:sldId id="319" r:id="rId7"/>
    <p:sldId id="314" r:id="rId8"/>
    <p:sldId id="315" r:id="rId9"/>
    <p:sldId id="322" r:id="rId10"/>
    <p:sldId id="333" r:id="rId11"/>
    <p:sldId id="331" r:id="rId12"/>
    <p:sldId id="334" r:id="rId13"/>
    <p:sldId id="335" r:id="rId14"/>
    <p:sldId id="268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0504D"/>
    <a:srgbClr val="9BBB59"/>
    <a:srgbClr val="F79646"/>
    <a:srgbClr val="FF93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2"/>
    <p:restoredTop sz="89074" autoAdjust="0"/>
  </p:normalViewPr>
  <p:slideViewPr>
    <p:cSldViewPr snapToGrid="0" snapToObjects="1">
      <p:cViewPr>
        <p:scale>
          <a:sx n="167" d="100"/>
          <a:sy n="167" d="100"/>
        </p:scale>
        <p:origin x="2064" y="72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2064B-6A1C-B445-8E5B-FDFABB0F306C}" type="datetimeFigureOut">
              <a:rPr lang="en-US" smtClean="0"/>
              <a:t>11/3/17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45267-E1A4-074A-A884-6BFE3F4E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09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30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Signpost:</a:t>
            </a:r>
            <a:r>
              <a:rPr lang="en-US" baseline="0" dirty="0" smtClean="0"/>
              <a:t> applications can request a duty cycle, made an </a:t>
            </a:r>
            <a:r>
              <a:rPr lang="en-US" dirty="0" smtClean="0"/>
              <a:t>API for measurement of ”operation” energy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95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Signpost: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58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Signpost: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17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Signpost: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77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lab website is down. Lame </a:t>
            </a:r>
            <a:r>
              <a:rPr lang="en-US" dirty="0" smtClean="0">
                <a:sym typeface="Wingdings"/>
              </a:rPr>
              <a:t>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36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158F-4718-C54C-BFA5-ADFB09EEAD9C}" type="datetime1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49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6E8C-CFD6-E540-8CE1-0232512249C2}" type="datetime1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29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8BF4-C97B-F445-A331-9D98132FB0F2}" type="datetime1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85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513E-B985-C644-AC4A-007284298B82}" type="datetime1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3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5BB2-61F9-DE4C-9217-9E28B9286BD6}" type="datetime1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9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4F7E5-456D-D14D-80B1-26F30B6827DF}" type="datetime1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66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490F-92D2-EE4D-AB30-C51B3ABD0ECB}" type="datetime1">
              <a:rPr lang="en-US" smtClean="0"/>
              <a:t>11/3/17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48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905B-F78A-7447-929B-285222BF0CAF}" type="datetime1">
              <a:rPr lang="en-US" smtClean="0"/>
              <a:t>11/3/17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44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5DF4-3EBA-4E4B-9F2A-19D1128FE925}" type="datetime1">
              <a:rPr lang="en-US" smtClean="0"/>
              <a:t>11/3/17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3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8E339-25A7-D445-AE93-317779BE9573}" type="datetime1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22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69B92-FCB3-0A4E-913E-6BEC59C715FD}" type="datetime1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12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3A8B6-B518-5B42-8126-4227EDE76FED}" type="datetime1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35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rgbClr val="4F81BD"/>
          </a:solidFill>
          <a:latin typeface="Seravek"/>
          <a:ea typeface="+mj-ea"/>
          <a:cs typeface="Serave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Seravek Light"/>
          <a:ea typeface="+mn-ea"/>
          <a:cs typeface="Seravek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kern="1200">
          <a:solidFill>
            <a:schemeClr val="tx1"/>
          </a:solidFill>
          <a:latin typeface="Seravek ExtraLight"/>
          <a:ea typeface="+mn-ea"/>
          <a:cs typeface="Seravek Extra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Seravek ExtraLight"/>
          <a:ea typeface="+mn-ea"/>
          <a:cs typeface="Seravek Extra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Seravek ExtraLight"/>
          <a:ea typeface="+mn-ea"/>
          <a:cs typeface="Seravek Extra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Seravek ExtraLight"/>
          <a:ea typeface="+mn-ea"/>
          <a:cs typeface="Seravek Extra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lab11" TargetMode="External"/><Relationship Id="rId4" Type="http://schemas.openxmlformats.org/officeDocument/2006/relationships/hyperlink" Target="https://github.com/helena-project/tock" TargetMode="External"/><Relationship Id="rId5" Type="http://schemas.openxmlformats.org/officeDocument/2006/relationships/image" Target="../media/image1.jp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Autofit/>
          </a:bodyPr>
          <a:lstStyle/>
          <a:p>
            <a:r>
              <a:rPr lang="en-US" sz="2800" dirty="0"/>
              <a:t>Energy Isolation </a:t>
            </a:r>
            <a:r>
              <a:rPr lang="en-US" sz="2800" dirty="0" smtClean="0"/>
              <a:t>Required</a:t>
            </a:r>
            <a:br>
              <a:rPr lang="en-US" sz="2800" dirty="0" smtClean="0"/>
            </a:br>
            <a:r>
              <a:rPr lang="en-US" sz="2800" dirty="0" smtClean="0"/>
              <a:t>for </a:t>
            </a:r>
            <a:r>
              <a:rPr lang="en-US" sz="2800" dirty="0"/>
              <a:t>Multi-tenant Energy Harvesting </a:t>
            </a:r>
            <a:r>
              <a:rPr lang="en-US" sz="2800" dirty="0" smtClean="0"/>
              <a:t>Platforms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7772399" cy="1314450"/>
          </a:xfrm>
        </p:spPr>
        <p:txBody>
          <a:bodyPr>
            <a:noAutofit/>
          </a:bodyPr>
          <a:lstStyle/>
          <a:p>
            <a:pPr algn="l"/>
            <a:r>
              <a:rPr lang="en-US" sz="1800" b="1" dirty="0" smtClean="0">
                <a:solidFill>
                  <a:schemeClr val="accent1"/>
                </a:solidFill>
                <a:latin typeface="Seravek"/>
                <a:cs typeface="Seravek"/>
              </a:rPr>
              <a:t>Branden Ghena</a:t>
            </a:r>
            <a:br>
              <a:rPr lang="en-US" sz="1800" b="1" dirty="0" smtClean="0">
                <a:solidFill>
                  <a:schemeClr val="accent1"/>
                </a:solidFill>
                <a:latin typeface="Seravek"/>
                <a:cs typeface="Seravek"/>
              </a:rPr>
            </a:br>
            <a:endParaRPr lang="en-US" sz="1800" b="1" dirty="0" smtClean="0">
              <a:solidFill>
                <a:schemeClr val="accent1"/>
              </a:solidFill>
              <a:latin typeface="Seravek"/>
              <a:cs typeface="Seravek"/>
            </a:endParaRPr>
          </a:p>
          <a:p>
            <a:pPr algn="l"/>
            <a:r>
              <a:rPr lang="en-US" sz="1200" b="1" dirty="0" smtClean="0">
                <a:solidFill>
                  <a:schemeClr val="accent1"/>
                </a:solidFill>
                <a:latin typeface="Seravek"/>
                <a:cs typeface="Seravek"/>
              </a:rPr>
              <a:t>Joshua Adkins, Bradford Campbell, Branden Ghena, Neal Jackson, Pat Pannuto, &amp; Prabal Dutta</a:t>
            </a:r>
            <a:endParaRPr lang="en-US" sz="1200" b="1" dirty="0" smtClean="0">
              <a:solidFill>
                <a:schemeClr val="accent1"/>
              </a:solidFill>
              <a:latin typeface="Seravek"/>
              <a:cs typeface="Serave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4044433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4"/>
                </a:solidFill>
                <a:latin typeface="Seravek "/>
                <a:cs typeface="Seravek "/>
              </a:rPr>
              <a:t>ENSsys’17</a:t>
            </a:r>
          </a:p>
          <a:p>
            <a:r>
              <a:rPr lang="en-US" sz="1400" dirty="0" smtClean="0">
                <a:solidFill>
                  <a:schemeClr val="accent4"/>
                </a:solidFill>
                <a:latin typeface="Seravek Light"/>
                <a:cs typeface="Seravek Light"/>
              </a:rPr>
              <a:t>November 5, </a:t>
            </a:r>
            <a:r>
              <a:rPr lang="en-US" sz="1400" dirty="0" smtClean="0">
                <a:solidFill>
                  <a:schemeClr val="accent4"/>
                </a:solidFill>
                <a:latin typeface="Seravek Light"/>
                <a:cs typeface="Seravek Light"/>
              </a:rPr>
              <a:t>2017 - Delft</a:t>
            </a:r>
            <a:r>
              <a:rPr lang="en-US" sz="1400" dirty="0" smtClean="0">
                <a:solidFill>
                  <a:schemeClr val="accent4"/>
                </a:solidFill>
                <a:latin typeface="Seravek Light"/>
                <a:cs typeface="Seravek Light"/>
              </a:rPr>
              <a:t>, Netherlands</a:t>
            </a:r>
            <a:endParaRPr lang="en-US" sz="1400" dirty="0">
              <a:solidFill>
                <a:schemeClr val="accent4"/>
              </a:solidFill>
              <a:latin typeface="Seravek Light"/>
              <a:cs typeface="Seravek Light"/>
            </a:endParaRPr>
          </a:p>
        </p:txBody>
      </p:sp>
      <p:pic>
        <p:nvPicPr>
          <p:cNvPr id="8" name="Picture 7" descr="lab11_1000p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" y="107194"/>
            <a:ext cx="867284" cy="84530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296046" y="107194"/>
            <a:ext cx="2651363" cy="915384"/>
            <a:chOff x="0" y="6360059"/>
            <a:chExt cx="4202895" cy="145105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98"/>
            <a:stretch/>
          </p:blipFill>
          <p:spPr>
            <a:xfrm>
              <a:off x="0" y="6360059"/>
              <a:ext cx="2013562" cy="145105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082" y="6360060"/>
              <a:ext cx="1813813" cy="1451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325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00151"/>
            <a:ext cx="8338457" cy="33944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 smtClean="0"/>
              <a:t>How do we make energy-limited programming accessible to developers?</a:t>
            </a:r>
            <a:endParaRPr lang="en-US" sz="3200" b="1" dirty="0"/>
          </a:p>
          <a:p>
            <a:endParaRPr lang="en-US" sz="1400" b="1" dirty="0" smtClean="0"/>
          </a:p>
          <a:p>
            <a:r>
              <a:rPr lang="en-US" dirty="0" smtClean="0"/>
              <a:t>Allocation guarantees enable reasoning, but only if applications can access and interpret their energy availability</a:t>
            </a:r>
          </a:p>
          <a:p>
            <a:r>
              <a:rPr lang="en-US" dirty="0" smtClean="0"/>
              <a:t>Do we really want application developers to have to reason about their energy?</a:t>
            </a:r>
          </a:p>
          <a:p>
            <a:r>
              <a:rPr lang="en-US" dirty="0" smtClean="0"/>
              <a:t>Is run-to-completion at a varying frequency the only model that works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4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 smtClean="0"/>
              <a:t>How do we enable developers to understand how code is functioning at runtime?</a:t>
            </a:r>
          </a:p>
          <a:p>
            <a:endParaRPr lang="en-US" sz="1400" b="1" dirty="0"/>
          </a:p>
          <a:p>
            <a:r>
              <a:rPr lang="en-US" dirty="0" smtClean="0"/>
              <a:t>Is compile-time analysis still helpful in a multiprogramming scenario?</a:t>
            </a:r>
          </a:p>
          <a:p>
            <a:r>
              <a:rPr lang="en-US" dirty="0" smtClean="0"/>
              <a:t>How do you report runtime performance of applications?</a:t>
            </a:r>
          </a:p>
          <a:p>
            <a:r>
              <a:rPr lang="en-US" dirty="0" smtClean="0"/>
              <a:t>How do you know in advance that a certain combination of applications is going to have undesirable results?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4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98180" cy="33944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 smtClean="0"/>
              <a:t>When is state-based profiling an accurate enough as a measure of application energy use?</a:t>
            </a:r>
          </a:p>
          <a:p>
            <a:endParaRPr lang="en-US" sz="1400" b="1" dirty="0"/>
          </a:p>
          <a:p>
            <a:r>
              <a:rPr lang="en-US" dirty="0"/>
              <a:t>Putting energy </a:t>
            </a:r>
            <a:r>
              <a:rPr lang="en-US" dirty="0" smtClean="0"/>
              <a:t>gauges </a:t>
            </a:r>
            <a:r>
              <a:rPr lang="en-US" dirty="0"/>
              <a:t>everywhere is unlikely for many </a:t>
            </a:r>
            <a:r>
              <a:rPr lang="en-US" dirty="0" smtClean="0"/>
              <a:t>platforms</a:t>
            </a:r>
          </a:p>
          <a:p>
            <a:r>
              <a:rPr lang="en-US" dirty="0" smtClean="0"/>
              <a:t>Accurately sharing a hardware resource, like a radio, is difficult even with an individual gauge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8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 smtClean="0"/>
              <a:t>What reliability guarantees can we expect from energy-harvesting systems?</a:t>
            </a:r>
          </a:p>
          <a:p>
            <a:endParaRPr lang="en-US" b="1" dirty="0" smtClean="0"/>
          </a:p>
          <a:p>
            <a:r>
              <a:rPr lang="en-US" b="1" dirty="0" smtClean="0"/>
              <a:t>How do you distinguish failure from lack of energy?</a:t>
            </a:r>
          </a:p>
          <a:p>
            <a:r>
              <a:rPr lang="en-US" b="1" dirty="0" smtClean="0"/>
              <a:t>Can we include energy-harvesting systems in user facing applications?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More Information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https://github.com/lab11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lab11/signpost [hardware design files]</a:t>
            </a:r>
          </a:p>
          <a:p>
            <a:pPr lvl="1"/>
            <a:r>
              <a:rPr lang="en-US" dirty="0" smtClean="0"/>
              <a:t>lab11/signpost-software [software repository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hlinkClick r:id="rId4"/>
              </a:rPr>
              <a:t>https://</a:t>
            </a:r>
            <a:r>
              <a:rPr lang="en-US" dirty="0" err="1" smtClean="0">
                <a:hlinkClick r:id="rId4"/>
              </a:rPr>
              <a:t>github.com</a:t>
            </a:r>
            <a:r>
              <a:rPr lang="en-US" dirty="0" smtClean="0">
                <a:hlinkClick r:id="rId4"/>
              </a:rPr>
              <a:t>/</a:t>
            </a:r>
            <a:r>
              <a:rPr lang="en-US" dirty="0" err="1" smtClean="0">
                <a:hlinkClick r:id="rId4"/>
              </a:rPr>
              <a:t>helena</a:t>
            </a:r>
            <a:r>
              <a:rPr lang="en-US" dirty="0" smtClean="0">
                <a:hlinkClick r:id="rId4"/>
              </a:rPr>
              <a:t>-project/tock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Email: </a:t>
            </a:r>
            <a:r>
              <a:rPr lang="en-US" dirty="0" err="1" smtClean="0"/>
              <a:t>brghena@berkeley.edu</a:t>
            </a:r>
            <a:endParaRPr lang="en-US" dirty="0" smtClean="0"/>
          </a:p>
        </p:txBody>
      </p:sp>
      <p:pic>
        <p:nvPicPr>
          <p:cNvPr id="4" name="Picture 3" descr="lab11_1000px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240" y="107195"/>
            <a:ext cx="867284" cy="845306"/>
          </a:xfrm>
          <a:prstGeom prst="rect">
            <a:avLst/>
          </a:prstGeom>
        </p:spPr>
      </p:pic>
      <p:pic>
        <p:nvPicPr>
          <p:cNvPr id="5" name="Picture 2" descr="C:\Users\David\Desktop\blockM.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774011" y="107195"/>
            <a:ext cx="1215658" cy="845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6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It’s time to start thinking about energy-harvesting and multi-tenancy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we support multiple unaligned applications while also balancing limited energy availability?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We need to address energy </a:t>
            </a:r>
            <a:r>
              <a:rPr lang="en-US" dirty="0" smtClean="0"/>
              <a:t>sharing, isolation, and adaptivity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3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The Signpost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6405030" cy="3394472"/>
          </a:xfrm>
        </p:spPr>
        <p:txBody>
          <a:bodyPr>
            <a:normAutofit/>
          </a:bodyPr>
          <a:lstStyle/>
          <a:p>
            <a:r>
              <a:rPr lang="en-US" dirty="0" smtClean="0"/>
              <a:t>Enabling city-scale sensing applications</a:t>
            </a:r>
          </a:p>
          <a:p>
            <a:pPr lvl="1"/>
            <a:r>
              <a:rPr lang="en-US" dirty="0" smtClean="0"/>
              <a:t>Platform provides base services</a:t>
            </a:r>
          </a:p>
          <a:p>
            <a:pPr lvl="1"/>
            <a:r>
              <a:rPr lang="en-US" dirty="0" smtClean="0"/>
              <a:t>Modules run applications and include sensors</a:t>
            </a:r>
          </a:p>
          <a:p>
            <a:endParaRPr lang="en-US" dirty="0"/>
          </a:p>
          <a:p>
            <a:r>
              <a:rPr lang="en-US" dirty="0" smtClean="0"/>
              <a:t>Infrastructure-free infrastructure</a:t>
            </a:r>
            <a:endParaRPr lang="en-US" dirty="0"/>
          </a:p>
          <a:p>
            <a:pPr lvl="1"/>
            <a:r>
              <a:rPr lang="en-US" dirty="0"/>
              <a:t>Solar energy harvesting</a:t>
            </a:r>
          </a:p>
          <a:p>
            <a:pPr lvl="1"/>
            <a:r>
              <a:rPr lang="en-US" dirty="0"/>
              <a:t>Multiple wireless networking options</a:t>
            </a:r>
          </a:p>
          <a:p>
            <a:pPr lvl="1"/>
            <a:r>
              <a:rPr lang="en-US" dirty="0"/>
              <a:t>Easy (two bolt) </a:t>
            </a:r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</a:t>
            </a:fld>
            <a:endParaRPr lang="en-US"/>
          </a:p>
        </p:txBody>
      </p:sp>
      <p:pic>
        <p:nvPicPr>
          <p:cNvPr id="6" name="Shape 97"/>
          <p:cNvPicPr preferRelativeResize="0"/>
          <p:nvPr/>
        </p:nvPicPr>
        <p:blipFill rotWithShape="1">
          <a:blip r:embed="rId2">
            <a:alphaModFix/>
          </a:blip>
          <a:srcRect l="20570" t="6772" r="20020" b="19617"/>
          <a:stretch/>
        </p:blipFill>
        <p:spPr>
          <a:xfrm>
            <a:off x="6862230" y="1200151"/>
            <a:ext cx="1824570" cy="339447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798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Signpost expects a variety of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2" descr="https://lh5.googleusercontent.com/qTWpdlzy2b-vspvKZwSHdN5GQCwOXqiulwc5Wm4ZB3mD3shEmGfoqtL-h_X_duvmGmkj6x-j442ZW9PTaxSU8gSArmoSGGR7izgqUSYPIrKJZyhrO_pEIzxOz9AQtQQ6ozUMh7bvs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509" y="2228277"/>
            <a:ext cx="1901893" cy="187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mbient_fu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024" y="1420200"/>
            <a:ext cx="1680211" cy="161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lh6.googleusercontent.com/Z-SWHulBXae8JozM5AYySDp1IvG0u2AsqE6x0cxvXnEpq0qtJQpi9BXVZp02mkX9cwcV86nSAPUY67P2LLA_rWKE1DzEIVeLy9w07JlULMNI05hlLPI3CN04OlKEINMa3d5Y6dna3W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531" y="1337580"/>
            <a:ext cx="1562541" cy="148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428" b="87268" l="7817" r="845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78" t="33838" r="20098" b="14866"/>
          <a:stretch/>
        </p:blipFill>
        <p:spPr>
          <a:xfrm>
            <a:off x="538562" y="2779994"/>
            <a:ext cx="1830446" cy="17631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3111" y="3036353"/>
            <a:ext cx="201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Environmental Sensing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31649" y="2150247"/>
            <a:ext cx="2051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RF Spectrum Use Measurement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954786" y="4055799"/>
            <a:ext cx="2051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Motion Detection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12531" y="2796578"/>
            <a:ext cx="1588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Audio Analysis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7580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Signpost expects energy variability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 smtClean="0"/>
              <a:t>Daily </a:t>
            </a:r>
            <a:r>
              <a:rPr lang="en-US" dirty="0"/>
              <a:t>average varies between 2.7 </a:t>
            </a:r>
            <a:r>
              <a:rPr lang="en-US" dirty="0" smtClean="0"/>
              <a:t>W and </a:t>
            </a:r>
            <a:r>
              <a:rPr lang="en-US" dirty="0"/>
              <a:t>0.09 </a:t>
            </a:r>
            <a:r>
              <a:rPr lang="en-US" dirty="0" smtClean="0"/>
              <a:t>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2" descr="creen Shot 2017-06-14 at 1.07.16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18" y="1063229"/>
            <a:ext cx="8056164" cy="293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05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requirements for Signpost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914400">
              <a:spcBef>
                <a:spcPts val="0"/>
              </a:spcBef>
            </a:pPr>
            <a:r>
              <a:rPr lang="en-US" dirty="0" smtClean="0"/>
              <a:t>Energy on Signpost is shared between applications</a:t>
            </a:r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Needs individual module energy use measurements</a:t>
            </a:r>
          </a:p>
          <a:p>
            <a:pPr lvl="1" defTabSz="914400">
              <a:spcBef>
                <a:spcPts val="0"/>
              </a:spcBef>
            </a:pPr>
            <a:r>
              <a:rPr lang="en-US" dirty="0"/>
              <a:t>Needs </a:t>
            </a:r>
            <a:r>
              <a:rPr lang="en-US" dirty="0" smtClean="0"/>
              <a:t>individual module power control</a:t>
            </a:r>
          </a:p>
          <a:p>
            <a:pPr lvl="1" defTabSz="914400">
              <a:spcBef>
                <a:spcPts val="0"/>
              </a:spcBef>
            </a:pPr>
            <a:r>
              <a:rPr lang="en-US" dirty="0"/>
              <a:t>Needs to </a:t>
            </a:r>
            <a:r>
              <a:rPr lang="en-US" dirty="0" smtClean="0"/>
              <a:t>measure and charge for </a:t>
            </a:r>
            <a:r>
              <a:rPr lang="en-US" dirty="0"/>
              <a:t>service </a:t>
            </a:r>
            <a:r>
              <a:rPr lang="en-US" dirty="0" smtClean="0"/>
              <a:t>usage</a:t>
            </a:r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Needs to allocate incoming energy among applications</a:t>
            </a:r>
          </a:p>
          <a:p>
            <a:pPr lvl="1" defTabSz="914400">
              <a:spcBef>
                <a:spcPts val="0"/>
              </a:spcBef>
            </a:pPr>
            <a:endParaRPr lang="en-US" dirty="0"/>
          </a:p>
          <a:p>
            <a:pPr defTabSz="914400">
              <a:spcBef>
                <a:spcPts val="0"/>
              </a:spcBef>
            </a:pPr>
            <a:r>
              <a:rPr lang="en-US" dirty="0" smtClean="0"/>
              <a:t>Platform needs to enable adaptable applications</a:t>
            </a:r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Expects to be deployed with varying energy availability</a:t>
            </a:r>
          </a:p>
          <a:p>
            <a:pPr lvl="1" defTabSz="914400">
              <a:spcBef>
                <a:spcPts val="0"/>
              </a:spcBef>
            </a:pPr>
            <a:r>
              <a:rPr lang="en-US" dirty="0" smtClean="0"/>
              <a:t>Applications can’t be re-written for each Signpost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Multiprogramming is coming to</a:t>
            </a:r>
            <a:br>
              <a:rPr lang="en-US" dirty="0" smtClean="0"/>
            </a:br>
            <a:r>
              <a:rPr lang="en-US" dirty="0" smtClean="0"/>
              <a:t>single-microcontroller systems too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Systems like Tock and Amulet provide multi-tenancy on low-power, resource-constrained systems</a:t>
            </a:r>
          </a:p>
          <a:p>
            <a:endParaRPr lang="en-US" dirty="0" smtClean="0"/>
          </a:p>
          <a:p>
            <a:r>
              <a:rPr lang="en-US" dirty="0" smtClean="0"/>
              <a:t>These systems bring new challenges</a:t>
            </a:r>
            <a:endParaRPr lang="en-US" dirty="0"/>
          </a:p>
          <a:p>
            <a:pPr lvl="1"/>
            <a:r>
              <a:rPr lang="en-US" dirty="0" smtClean="0"/>
              <a:t>Applications may be even further decoupled from the hardware</a:t>
            </a:r>
          </a:p>
          <a:p>
            <a:pPr lvl="1"/>
            <a:r>
              <a:rPr lang="en-US" dirty="0" smtClean="0"/>
              <a:t>Fine-grained measurements of energy use may be difficult</a:t>
            </a:r>
          </a:p>
          <a:p>
            <a:pPr lvl="1"/>
            <a:r>
              <a:rPr lang="en-US" dirty="0" smtClean="0"/>
              <a:t>The platform needs to account for and be able to reset external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0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we enable application reasoning?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Guarantee: allocated energy may only decrease predictably</a:t>
            </a:r>
          </a:p>
          <a:p>
            <a:pPr lvl="1"/>
            <a:r>
              <a:rPr lang="en-US" dirty="0" smtClean="0"/>
              <a:t>The application may run and use the energy</a:t>
            </a:r>
          </a:p>
          <a:p>
            <a:pPr lvl="1"/>
            <a:r>
              <a:rPr lang="en-US" dirty="0" smtClean="0"/>
              <a:t>Services may be used that charge against the application</a:t>
            </a:r>
          </a:p>
          <a:p>
            <a:pPr lvl="1"/>
            <a:r>
              <a:rPr lang="en-US" dirty="0" smtClean="0"/>
              <a:t>The platform may charge a constant upkeep cost</a:t>
            </a:r>
          </a:p>
          <a:p>
            <a:pPr lvl="1"/>
            <a:endParaRPr lang="en-US" dirty="0"/>
          </a:p>
          <a:p>
            <a:r>
              <a:rPr lang="en-US" dirty="0" smtClean="0"/>
              <a:t>Allow applications to plan for the worst-case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8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should energy be allocated to applications?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Simple: Divide evenly between virtual allocations</a:t>
            </a:r>
            <a:endParaRPr lang="en-US" dirty="0"/>
          </a:p>
          <a:p>
            <a:r>
              <a:rPr lang="en-US" dirty="0" smtClean="0"/>
              <a:t>Complex: Use energy allocation as a form of priority</a:t>
            </a:r>
          </a:p>
          <a:p>
            <a:endParaRPr lang="en-US" dirty="0" smtClean="0"/>
          </a:p>
          <a:p>
            <a:r>
              <a:rPr lang="en-US" dirty="0" smtClean="0"/>
              <a:t>Design questions</a:t>
            </a:r>
            <a:endParaRPr lang="en-US" dirty="0"/>
          </a:p>
          <a:p>
            <a:pPr lvl="1"/>
            <a:r>
              <a:rPr lang="en-US" dirty="0" smtClean="0"/>
              <a:t>Need to decide how much energy each application can store</a:t>
            </a:r>
          </a:p>
          <a:p>
            <a:pPr lvl="1"/>
            <a:r>
              <a:rPr lang="en-US" dirty="0" smtClean="0"/>
              <a:t>Need to decide how frequently to apportion incoming energy</a:t>
            </a:r>
          </a:p>
          <a:p>
            <a:pPr lvl="2"/>
            <a:r>
              <a:rPr lang="en-US" dirty="0" smtClean="0"/>
              <a:t>Lack of care leads to intermittent operation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3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Seravek Light"/>
            <a:cs typeface="Seravek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4578</TotalTime>
  <Words>579</Words>
  <Application>Microsoft Macintosh PowerPoint</Application>
  <PresentationFormat>On-screen Show (16:9)</PresentationFormat>
  <Paragraphs>119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Calibri</vt:lpstr>
      <vt:lpstr>Seravek</vt:lpstr>
      <vt:lpstr>Seravek </vt:lpstr>
      <vt:lpstr>Seravek ExtraLight</vt:lpstr>
      <vt:lpstr>Seravek Light</vt:lpstr>
      <vt:lpstr>Wingdings</vt:lpstr>
      <vt:lpstr>Arial</vt:lpstr>
      <vt:lpstr>Office Theme</vt:lpstr>
      <vt:lpstr>Energy Isolation Required for Multi-tenant Energy Harvesting Platforms</vt:lpstr>
      <vt:lpstr>It’s time to start thinking about energy-harvesting and multi-tenancy together</vt:lpstr>
      <vt:lpstr>Motivation: The Signpost Platform</vt:lpstr>
      <vt:lpstr>Signpost expects a variety of applications</vt:lpstr>
      <vt:lpstr>Signpost expects energy variability</vt:lpstr>
      <vt:lpstr>Design requirements for Signpost</vt:lpstr>
      <vt:lpstr>Multiprogramming is coming to single-microcontroller systems too</vt:lpstr>
      <vt:lpstr>How do we enable application reasoning?</vt:lpstr>
      <vt:lpstr>How should energy be allocated to applications?</vt:lpstr>
      <vt:lpstr>Discussion</vt:lpstr>
      <vt:lpstr>Discussion</vt:lpstr>
      <vt:lpstr>Discussion</vt:lpstr>
      <vt:lpstr>Discussion</vt:lpstr>
      <vt:lpstr>For More Information…</vt:lpstr>
    </vt:vector>
  </TitlesOfParts>
  <Company>University of Michigan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PolyPoint and the First Steps Towards Ubiquitous Localization</dc:title>
  <dc:creator>Patrick Pannuto</dc:creator>
  <cp:lastModifiedBy>Microsoft Office User</cp:lastModifiedBy>
  <cp:revision>173</cp:revision>
  <dcterms:created xsi:type="dcterms:W3CDTF">2016-01-31T20:16:06Z</dcterms:created>
  <dcterms:modified xsi:type="dcterms:W3CDTF">2017-11-05T13:06:24Z</dcterms:modified>
</cp:coreProperties>
</file>